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99" r:id="rId2"/>
    <p:sldId id="275" r:id="rId3"/>
    <p:sldId id="276" r:id="rId4"/>
    <p:sldId id="282" r:id="rId5"/>
    <p:sldId id="296" r:id="rId6"/>
    <p:sldId id="297" r:id="rId7"/>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17/04/1440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17/04/1440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17/04/1440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17/04/1440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17/04/1440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17/04/1440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17/04/1440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17/04/1440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17/04/1440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17/04/1440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17/04/1440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17/04/1440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92"/>
            <a:ext cx="8686800" cy="1169259"/>
          </a:xfrm>
        </p:spPr>
        <p:txBody>
          <a:bodyPr>
            <a:normAutofit fontScale="90000"/>
          </a:bodyPr>
          <a:lstStyle/>
          <a:p>
            <a:pPr algn="r">
              <a:lnSpc>
                <a:spcPct val="115000"/>
              </a:lnSpc>
              <a:spcAft>
                <a:spcPts val="1000"/>
              </a:spcAft>
            </a:pPr>
            <a:r>
              <a:rPr lang="ar-IQ" sz="2000" dirty="0" smtClean="0">
                <a:solidFill>
                  <a:schemeClr val="accent1">
                    <a:lumMod val="60000"/>
                    <a:lumOff val="40000"/>
                  </a:schemeClr>
                </a:solidFill>
              </a:rPr>
              <a:t/>
            </a:r>
            <a:br>
              <a:rPr lang="ar-IQ" sz="2000" dirty="0" smtClean="0">
                <a:solidFill>
                  <a:schemeClr val="accent1">
                    <a:lumMod val="60000"/>
                    <a:lumOff val="40000"/>
                  </a:schemeClr>
                </a:solidFill>
              </a:rPr>
            </a:br>
            <a:r>
              <a:rPr lang="ar-IQ" sz="2000" dirty="0" smtClean="0">
                <a:solidFill>
                  <a:schemeClr val="accent1">
                    <a:lumMod val="60000"/>
                    <a:lumOff val="40000"/>
                  </a:schemeClr>
                </a:solidFill>
              </a:rPr>
              <a:t/>
            </a:r>
            <a:br>
              <a:rPr lang="ar-IQ" sz="2000" dirty="0" smtClean="0">
                <a:solidFill>
                  <a:schemeClr val="accent1">
                    <a:lumMod val="60000"/>
                    <a:lumOff val="40000"/>
                  </a:schemeClr>
                </a:solidFill>
              </a:rPr>
            </a:br>
            <a:r>
              <a:rPr lang="ar-IQ" sz="2000" dirty="0">
                <a:solidFill>
                  <a:schemeClr val="accent1">
                    <a:lumMod val="60000"/>
                    <a:lumOff val="40000"/>
                  </a:schemeClr>
                </a:solidFill>
              </a:rPr>
              <a:t/>
            </a:r>
            <a:br>
              <a:rPr lang="ar-IQ" sz="2000" dirty="0">
                <a:solidFill>
                  <a:schemeClr val="accent1">
                    <a:lumMod val="60000"/>
                    <a:lumOff val="40000"/>
                  </a:schemeClr>
                </a:solidFill>
              </a:rPr>
            </a:br>
            <a:r>
              <a:rPr lang="ar-IQ" sz="2000" b="1" dirty="0" smtClean="0">
                <a:solidFill>
                  <a:schemeClr val="accent1">
                    <a:lumMod val="60000"/>
                    <a:lumOff val="40000"/>
                  </a:schemeClr>
                </a:solidFill>
              </a:rPr>
              <a:t>المبحث </a:t>
            </a:r>
            <a:r>
              <a:rPr lang="ar-IQ" sz="2000" b="1" dirty="0">
                <a:solidFill>
                  <a:schemeClr val="accent1">
                    <a:lumMod val="60000"/>
                    <a:lumOff val="40000"/>
                  </a:schemeClr>
                </a:solidFill>
              </a:rPr>
              <a:t>الثاني</a:t>
            </a:r>
            <a:br>
              <a:rPr lang="ar-IQ" sz="2000" b="1" dirty="0">
                <a:solidFill>
                  <a:schemeClr val="accent1">
                    <a:lumMod val="60000"/>
                    <a:lumOff val="40000"/>
                  </a:schemeClr>
                </a:solidFill>
              </a:rPr>
            </a:br>
            <a:r>
              <a:rPr lang="ar-IQ" sz="2000" b="1" dirty="0">
                <a:solidFill>
                  <a:schemeClr val="accent1">
                    <a:lumMod val="60000"/>
                    <a:lumOff val="40000"/>
                  </a:schemeClr>
                </a:solidFill>
              </a:rPr>
              <a:t>الأنماط الثلاثة للنظام الرأسمالي وعلاقتها بتطور العلاقات الاقتصادية</a:t>
            </a:r>
            <a:br>
              <a:rPr lang="ar-IQ" sz="2000" b="1" dirty="0">
                <a:solidFill>
                  <a:schemeClr val="accent1">
                    <a:lumMod val="60000"/>
                    <a:lumOff val="40000"/>
                  </a:schemeClr>
                </a:solidFill>
              </a:rPr>
            </a:br>
            <a:r>
              <a:rPr lang="ar-IQ" sz="2000" b="1" dirty="0">
                <a:solidFill>
                  <a:schemeClr val="accent1">
                    <a:lumMod val="60000"/>
                    <a:lumOff val="40000"/>
                  </a:schemeClr>
                </a:solidFill>
              </a:rPr>
              <a:t>الدولية</a:t>
            </a:r>
            <a:r>
              <a:rPr lang="ar-IQ" dirty="0">
                <a:solidFill>
                  <a:schemeClr val="accent1">
                    <a:lumMod val="60000"/>
                    <a:lumOff val="40000"/>
                  </a:schemeClr>
                </a:solidFill>
              </a:rPr>
              <a:t/>
            </a:r>
            <a:br>
              <a:rPr lang="ar-IQ" dirty="0">
                <a:solidFill>
                  <a:schemeClr val="accent1">
                    <a:lumMod val="60000"/>
                    <a:lumOff val="40000"/>
                  </a:schemeClr>
                </a:solidFill>
              </a:rPr>
            </a:br>
            <a:r>
              <a:rPr lang="ar-IQ" dirty="0">
                <a:solidFill>
                  <a:schemeClr val="accent1">
                    <a:lumMod val="60000"/>
                    <a:lumOff val="40000"/>
                  </a:schemeClr>
                </a:solidFill>
              </a:rPr>
              <a:t> </a:t>
            </a:r>
            <a:r>
              <a:rPr lang="ar-IQ" dirty="0">
                <a:solidFill>
                  <a:schemeClr val="accent1">
                    <a:lumMod val="60000"/>
                    <a:lumOff val="40000"/>
                  </a:schemeClr>
                </a:solidFill>
              </a:rPr>
              <a:t/>
            </a:r>
            <a:br>
              <a:rPr lang="ar-IQ" dirty="0">
                <a:solidFill>
                  <a:schemeClr val="accent1">
                    <a:lumMod val="60000"/>
                    <a:lumOff val="40000"/>
                  </a:schemeClr>
                </a:solidFill>
              </a:rPr>
            </a:br>
            <a:endParaRPr lang="ar-IQ" dirty="0">
              <a:solidFill>
                <a:schemeClr val="accent1">
                  <a:lumMod val="60000"/>
                  <a:lumOff val="40000"/>
                </a:schemeClr>
              </a:solidFill>
            </a:endParaRPr>
          </a:p>
        </p:txBody>
      </p:sp>
      <p:sp>
        <p:nvSpPr>
          <p:cNvPr id="3" name="عنصر نائب للمحتوى 2"/>
          <p:cNvSpPr>
            <a:spLocks noGrp="1"/>
          </p:cNvSpPr>
          <p:nvPr>
            <p:ph idx="1"/>
          </p:nvPr>
        </p:nvSpPr>
        <p:spPr>
          <a:xfrm>
            <a:off x="251520" y="1124744"/>
            <a:ext cx="8668072" cy="6912768"/>
          </a:xfrm>
        </p:spPr>
        <p:txBody>
          <a:bodyPr/>
          <a:lstStyle/>
          <a:p>
            <a:pPr marL="0" indent="0" algn="just">
              <a:buNone/>
            </a:pPr>
            <a:r>
              <a:rPr lang="ar-IQ" sz="1800" b="1" dirty="0"/>
              <a:t>أولا : مرحلة الرأسمالية التجارية</a:t>
            </a:r>
          </a:p>
          <a:p>
            <a:pPr marL="0" indent="0" algn="just">
              <a:buNone/>
            </a:pPr>
            <a:r>
              <a:rPr lang="ar-IQ" sz="1800" b="1" dirty="0"/>
              <a:t>ظهر في أوربا منذ بداية القرن الخامس عشر تيار جديد من الأفكار الاقتصادية اطلق عليها مؤرخو الفكر الاقتصادي اسم مدرسة التجاريين ، وقد استمر هذا التيار سائدا في أوربا حتى منتصف القرن الثامن عشر .</a:t>
            </a:r>
          </a:p>
          <a:p>
            <a:pPr marL="0" indent="0" algn="just">
              <a:buNone/>
            </a:pPr>
            <a:r>
              <a:rPr lang="ar-IQ" sz="1800" b="1" dirty="0"/>
              <a:t>وقد قدم التجاريون عدة أفكار و التي تكون فلستهم العامة ويمكن تلخيصها بما يلي :</a:t>
            </a:r>
          </a:p>
          <a:p>
            <a:pPr marL="0" indent="0" algn="just">
              <a:buNone/>
            </a:pPr>
            <a:r>
              <a:rPr lang="ar-IQ" sz="1800" b="1" dirty="0"/>
              <a:t>1 - يجب ان تكون الدولة قوية ، و ان تكون غاية النظام الاقتصادي تحقيق هذه القوة ولذلك سميت نظريتهم )اقتصاد القوة ( .</a:t>
            </a:r>
          </a:p>
          <a:p>
            <a:pPr marL="0" indent="0" algn="just">
              <a:buNone/>
            </a:pPr>
            <a:r>
              <a:rPr lang="ar-IQ" sz="1800" b="1" dirty="0"/>
              <a:t>2 - الثروة هي اهم ما يحقق القوة الدولة ، ولذلك يجب ان تسعى الدولة لتنمية ثروتها ، علما ان الثروة من وجهة نظر التجاريين هي الذهب والفضة و بقية المعادن النفيسة .</a:t>
            </a:r>
          </a:p>
          <a:p>
            <a:pPr marL="0" indent="0" algn="just">
              <a:buNone/>
            </a:pPr>
            <a:r>
              <a:rPr lang="ar-IQ" sz="1800" b="1" dirty="0"/>
              <a:t>3 - نظر التجاريون على ان الثروة الكلية في العالم هي ثابتة الحجم ، و تترتب على فكرتهم هذه ان ما تكسبه دولة من الدور من هذه الثروة انما يكون عن طريق ما تفقده دولة أخرى منها . ومن هنا كانت نظرتهم ذات طابع وطني وعدائي ، لان كل دولة يجب أن تنظر لمصلحتها هي ولأنها تحقق هذه المصلحة على حساب مصالح الدول الأخرى .</a:t>
            </a:r>
          </a:p>
          <a:p>
            <a:pPr marL="0" indent="0" algn="just">
              <a:buNone/>
            </a:pPr>
            <a:r>
              <a:rPr lang="ar-IQ" sz="1800" b="1" dirty="0"/>
              <a:t>4-  ان ارتفاع الأسعار ف الدول الاوربية انما يرجع لزيادة كمية النقود التي دخلت الدول الاوربية على اثر زيادة ورود الذهب و الفضة اليها من العالم الجديد . </a:t>
            </a:r>
            <a:r>
              <a:rPr lang="ar-IQ" sz="1800" b="1" dirty="0" err="1"/>
              <a:t>فأذا</a:t>
            </a:r>
            <a:r>
              <a:rPr lang="ar-IQ" sz="1800" b="1" dirty="0"/>
              <a:t> زادت كمية النقود ارتفعت الأسعار وانخفضت القوة الشرائية للنقود .</a:t>
            </a:r>
          </a:p>
          <a:p>
            <a:pPr marL="0" indent="0" algn="just">
              <a:buNone/>
            </a:pPr>
            <a:r>
              <a:rPr lang="ar-IQ" sz="1800" b="1" dirty="0"/>
              <a:t>5-  ان تعمل الدولة كل ما لديها من أجل تنشيط الصادرات و كل ما في وسعها لتقليل واعاقة الاستيرادات وهذا من شأنه أن يجعل الميزان التجاري مع الخارج من مصلحتها وذلك بأن توجد فائض إيجابي من خلال زيادة قيمة الفائض من الذهب والفضة من البلاد المدينة في الخارج حسب رأي التجاريين .</a:t>
            </a:r>
          </a:p>
          <a:p>
            <a:pPr marL="0" indent="0" algn="just">
              <a:buNone/>
            </a:pPr>
            <a:endParaRPr lang="ar-IQ" sz="24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7048083"/>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ثانيا : مرحلة الرأسمالية الصناعية</a:t>
            </a:r>
          </a:p>
          <a:p>
            <a:pPr algn="just"/>
            <a:r>
              <a:rPr lang="ar-IQ" sz="2000" b="1" dirty="0">
                <a:solidFill>
                  <a:schemeClr val="tx2"/>
                </a:solidFill>
                <a:latin typeface="+mn-lt"/>
                <a:cs typeface="+mn-cs"/>
              </a:rPr>
              <a:t>لقد وصلت الدول الرأسمالية في القرن الثامن عشر الى الرأسمالية الصناعية واهم حدث ارتبط به هذا التطور هو الثورة الصناعية ، وهي الحركات الضخمة من الاختراعات التي ظهرت في منتصف القرن الثامن عشر و التي أدت الى تغيير الفن الإنتاجي </a:t>
            </a:r>
            <a:r>
              <a:rPr lang="ar-IQ" sz="2000" b="1" dirty="0" err="1">
                <a:solidFill>
                  <a:schemeClr val="tx2"/>
                </a:solidFill>
                <a:latin typeface="+mn-lt"/>
                <a:cs typeface="+mn-cs"/>
              </a:rPr>
              <a:t>بأحلال</a:t>
            </a:r>
            <a:r>
              <a:rPr lang="ar-IQ" sz="2000" b="1" dirty="0">
                <a:solidFill>
                  <a:schemeClr val="tx2"/>
                </a:solidFill>
                <a:latin typeface="+mn-lt"/>
                <a:cs typeface="+mn-cs"/>
              </a:rPr>
              <a:t> الآلات محل الأدوات التي كانت مستعملة في من قبل في الإنتاج وقد ترتب هذه الاختراعات زيادة القوة الإنتاجية للمصانع زيادة كبيرة ، بحيث أصبحت تنتج كميات ضخمة من السلع ، وقد اخذت هذه الاختراعات تغزو فروع الإنتاج المختلفة وقد ترتب على هذا الاختراع آلات خرى </a:t>
            </a:r>
            <a:r>
              <a:rPr lang="ar-IQ" sz="2000" b="1" dirty="0" err="1">
                <a:solidFill>
                  <a:schemeClr val="tx2"/>
                </a:solidFill>
                <a:latin typeface="+mn-lt"/>
                <a:cs typeface="+mn-cs"/>
              </a:rPr>
              <a:t>لأنتاج</a:t>
            </a:r>
            <a:r>
              <a:rPr lang="ar-IQ" sz="2000" b="1" dirty="0">
                <a:solidFill>
                  <a:schemeClr val="tx2"/>
                </a:solidFill>
                <a:latin typeface="+mn-lt"/>
                <a:cs typeface="+mn-cs"/>
              </a:rPr>
              <a:t> الآلات نفسها ، وقد ترتب على انتشار الآلات بهذا الشكل عدة نتائج مهمة منها :</a:t>
            </a:r>
          </a:p>
          <a:p>
            <a:pPr algn="just"/>
            <a:r>
              <a:rPr lang="ar-IQ" sz="2000" b="1" dirty="0">
                <a:solidFill>
                  <a:schemeClr val="tx2"/>
                </a:solidFill>
                <a:latin typeface="+mn-lt"/>
                <a:cs typeface="+mn-cs"/>
              </a:rPr>
              <a:t>1 - ان هذه المصانع الجديدة أصبحت مركزا مغريا </a:t>
            </a:r>
            <a:r>
              <a:rPr lang="ar-IQ" sz="2000" b="1" dirty="0" err="1">
                <a:solidFill>
                  <a:schemeClr val="tx2"/>
                </a:solidFill>
                <a:latin typeface="+mn-lt"/>
                <a:cs typeface="+mn-cs"/>
              </a:rPr>
              <a:t>للإستثمارات</a:t>
            </a:r>
            <a:r>
              <a:rPr lang="ar-IQ" sz="2000" b="1" dirty="0">
                <a:solidFill>
                  <a:schemeClr val="tx2"/>
                </a:solidFill>
                <a:latin typeface="+mn-lt"/>
                <a:cs typeface="+mn-cs"/>
              </a:rPr>
              <a:t> ، لذلك سميت هذه المرحلة بمرحلة الرأسمالية الصناعية ، نظرا لضخامة الأموال التي أصبحت توظف في هذه الصناعة .</a:t>
            </a:r>
          </a:p>
          <a:p>
            <a:pPr algn="just"/>
            <a:r>
              <a:rPr lang="ar-IQ" sz="2000" b="1" dirty="0">
                <a:solidFill>
                  <a:schemeClr val="tx2"/>
                </a:solidFill>
                <a:latin typeface="+mn-lt"/>
                <a:cs typeface="+mn-cs"/>
              </a:rPr>
              <a:t>-2 ان الجهاز الإنتاجي اصبح في هذا النظام ذا طاقة إنتاجية ضخمة .</a:t>
            </a:r>
          </a:p>
          <a:p>
            <a:pPr algn="just"/>
            <a:r>
              <a:rPr lang="ar-IQ" sz="2000" b="1" dirty="0">
                <a:solidFill>
                  <a:schemeClr val="tx2"/>
                </a:solidFill>
                <a:latin typeface="+mn-lt"/>
                <a:cs typeface="+mn-cs"/>
              </a:rPr>
              <a:t>3 - أصبحت الصناعة تحتل المركز الرئيسي لأنها تحكم النشاط الاقتصادي و للكميات الضخمة التي تنتجها من السلع كان لابد من البحث عن الأسواق لتصريفها  في الداخل والخارج ، وبالتالي أصبحت التجارة في خدمة الصناعة بعد أن كانت التجارة مركز النشاط الاقتصادي، وبذلك اصبح رجل الصناعة هو الشخصية الرئيسية في ترتيب الأهمية الاجتماعية .</a:t>
            </a:r>
          </a:p>
          <a:p>
            <a:pPr algn="just"/>
            <a:endParaRPr lang="ar-IQ" sz="2400" b="1" dirty="0">
              <a:solidFill>
                <a:schemeClr val="tx2"/>
              </a:solidFill>
              <a:latin typeface="+mn-lt"/>
              <a:cs typeface="+mn-cs"/>
            </a:endParaRPr>
          </a:p>
          <a:p>
            <a:pPr algn="just"/>
            <a:endParaRPr lang="ar-IQ" sz="24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610108" y="1124744"/>
            <a:ext cx="8532440" cy="4524315"/>
          </a:xfrm>
          <a:prstGeom prst="rect">
            <a:avLst/>
          </a:prstGeom>
          <a:noFill/>
          <a:ln w="9525">
            <a:noFill/>
            <a:miter lim="800000"/>
            <a:headEnd/>
            <a:tailEnd/>
          </a:ln>
        </p:spPr>
        <p:txBody>
          <a:bodyPr wrap="square">
            <a:spAutoFit/>
          </a:bodyPr>
          <a:lstStyle/>
          <a:p>
            <a:r>
              <a:rPr lang="ar-IQ" sz="2400" b="1" dirty="0">
                <a:solidFill>
                  <a:schemeClr val="tx2"/>
                </a:solidFill>
                <a:latin typeface="+mn-lt"/>
                <a:cs typeface="+mn-cs"/>
              </a:rPr>
              <a:t>ان أهم النتائج التي ارتبطت بظهور الرأسمالية الصناعية كان منصبا على طبقة العمال ، حيث تبين ان هناك اتصال تام بين طبقة أصحاب رؤوس الأموال و المشروعات وطبقة العمال الذين يعيشون على بيع مجهودهم . ومن ناحية ثانية اخذت تظهر بوضوح مشكلة جديدة هي مشكلة البطالة .</a:t>
            </a:r>
          </a:p>
          <a:p>
            <a:r>
              <a:rPr lang="ar-IQ" sz="2400" b="1" dirty="0">
                <a:solidFill>
                  <a:schemeClr val="tx2"/>
                </a:solidFill>
                <a:latin typeface="+mn-lt"/>
                <a:cs typeface="+mn-cs"/>
              </a:rPr>
              <a:t>إن من مصلحة المنتجين في الرأسمالية الصناعية هو تحقيق غرضين: </a:t>
            </a:r>
          </a:p>
          <a:p>
            <a:r>
              <a:rPr lang="ar-IQ" sz="2400" b="1" dirty="0">
                <a:solidFill>
                  <a:schemeClr val="tx2"/>
                </a:solidFill>
                <a:latin typeface="+mn-lt"/>
                <a:cs typeface="+mn-cs"/>
              </a:rPr>
              <a:t>1 - الغاء كافة القيود التي كانت تفرضها الدولة على النشاط الاقتصادي في المبادلات الداخلية والخارجية .</a:t>
            </a:r>
          </a:p>
          <a:p>
            <a:r>
              <a:rPr lang="ar-IQ" sz="2400" b="1" dirty="0">
                <a:solidFill>
                  <a:schemeClr val="tx2"/>
                </a:solidFill>
                <a:latin typeface="+mn-lt"/>
                <a:cs typeface="+mn-cs"/>
              </a:rPr>
              <a:t>2 - عدم إيجاد اية تكتلات اقتصادية بين المنتجين و العمال و ترك الإنتاج و المبادلات كلها لنظام المنافسة الكاملة او الحرة مما يساعد المنتجين في تخفيض نفقات الإنتاج .</a:t>
            </a:r>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3816429"/>
          </a:xfrm>
          <a:prstGeom prst="rect">
            <a:avLst/>
          </a:prstGeom>
        </p:spPr>
        <p:txBody>
          <a:bodyPr wrap="square">
            <a:spAutoFit/>
          </a:bodyPr>
          <a:lstStyle/>
          <a:p>
            <a:r>
              <a:rPr lang="ar-IQ" b="1" dirty="0">
                <a:solidFill>
                  <a:schemeClr val="tx2"/>
                </a:solidFill>
                <a:latin typeface="+mn-lt"/>
                <a:cs typeface="+mn-cs"/>
              </a:rPr>
              <a:t>ثالثا : مرحلة الرأسمالية المالية</a:t>
            </a:r>
          </a:p>
          <a:p>
            <a:r>
              <a:rPr lang="ar-IQ" b="1" dirty="0">
                <a:solidFill>
                  <a:schemeClr val="tx2"/>
                </a:solidFill>
                <a:latin typeface="+mn-lt"/>
                <a:cs typeface="+mn-cs"/>
              </a:rPr>
              <a:t>في ظل الرأسمالي المعاصرة صعدت الرأسمالية المالية الدولية الى القمة و تعددت أصواتها وآليات حركتها ، وإعادة تشكيل الاقتصاد على المستوى المحلي والدولي لتجعل منه اقتصادا رمزيا . ومع هذا مازالت الدولة هي الملجأ الأخير للرأسمالية المعاصرة على رغم من كل ما عبرت عنه هذه الرأسمالية من نزعات للحد من دور الدولة على النمط الذي حبذه )</a:t>
            </a:r>
            <a:r>
              <a:rPr lang="ar-IQ" b="1" dirty="0" err="1">
                <a:solidFill>
                  <a:schemeClr val="tx2"/>
                </a:solidFill>
                <a:latin typeface="+mn-lt"/>
                <a:cs typeface="+mn-cs"/>
              </a:rPr>
              <a:t>كينز</a:t>
            </a:r>
            <a:r>
              <a:rPr lang="ar-IQ" b="1" dirty="0">
                <a:solidFill>
                  <a:schemeClr val="tx2"/>
                </a:solidFill>
                <a:latin typeface="+mn-lt"/>
                <a:cs typeface="+mn-cs"/>
              </a:rPr>
              <a:t>( فيما مضا وأن قدرتها على التكيف مع مقتضيات العصر جعل للدولة دورا أساسيا في ضبط حركتها والتحكم في العديد من آليتها . فما زالت الدولة تمتلك نظام ضبط الإنتاج ، وبواسطة الدولة يتم تمويل البحث والتطوير في مجالات العلم والتكنلوجيا . </a:t>
            </a:r>
          </a:p>
          <a:p>
            <a:pPr algn="just"/>
            <a:endParaRPr lang="ar-IQ" sz="3200" dirty="0">
              <a:solidFill>
                <a:schemeClr val="tx2"/>
              </a:solidFill>
              <a:latin typeface="+mn-lt"/>
              <a:cs typeface="+mn-cs"/>
            </a:endParaRP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86800" cy="5256584"/>
          </a:xfrm>
        </p:spPr>
        <p:txBody>
          <a:bodyPr/>
          <a:lstStyle/>
          <a:p>
            <a:pPr marL="0" indent="0" algn="just">
              <a:buNone/>
            </a:pPr>
            <a:r>
              <a:rPr lang="ar-IQ" sz="2000" b="1" dirty="0"/>
              <a:t>الفصل الثاني</a:t>
            </a:r>
          </a:p>
          <a:p>
            <a:pPr marL="0" indent="0" algn="just">
              <a:buNone/>
            </a:pPr>
            <a:r>
              <a:rPr lang="ar-IQ" sz="2000" b="1" dirty="0"/>
              <a:t>مدخل نظري لدراسة الاقتصاد الدولي</a:t>
            </a:r>
          </a:p>
          <a:p>
            <a:pPr marL="0" indent="0" algn="just">
              <a:buNone/>
            </a:pPr>
            <a:r>
              <a:rPr lang="ar-IQ" sz="2000" b="1" dirty="0"/>
              <a:t>المبحث الأول</a:t>
            </a:r>
          </a:p>
          <a:p>
            <a:pPr marL="0" indent="0" algn="just">
              <a:buNone/>
            </a:pPr>
            <a:r>
              <a:rPr lang="ar-IQ" sz="2000" b="1" dirty="0"/>
              <a:t>نظريات التجارة الخارجية :</a:t>
            </a:r>
          </a:p>
          <a:p>
            <a:pPr marL="0" indent="0">
              <a:buNone/>
            </a:pPr>
            <a:endParaRPr lang="ar-IQ"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741368"/>
          </a:xfrm>
        </p:spPr>
        <p:txBody>
          <a:bodyPr/>
          <a:lstStyle/>
          <a:p>
            <a:pPr marL="0" indent="0" algn="just">
              <a:buNone/>
            </a:pPr>
            <a:r>
              <a:rPr lang="ar-IQ" sz="2000" b="1" dirty="0"/>
              <a:t>النظرية الكلاسيكية في التجارة الخارجية :</a:t>
            </a:r>
          </a:p>
          <a:p>
            <a:pPr marL="0" indent="0" algn="just">
              <a:buNone/>
            </a:pPr>
            <a:r>
              <a:rPr lang="ar-IQ" sz="2000" b="1" dirty="0"/>
              <a:t>سوف نناقش هنا الفكر النظري للتجارة الخارجية ) الكلاسيكي والحديث ( وكالاتي :</a:t>
            </a:r>
          </a:p>
          <a:p>
            <a:pPr marL="0" indent="0" algn="just">
              <a:buNone/>
            </a:pPr>
            <a:r>
              <a:rPr lang="ar-IQ" sz="2000" b="1" dirty="0"/>
              <a:t>1- نظرية ديفيد هيوم في التجارة الخارجية ) التوازن التلقائي ( : </a:t>
            </a:r>
          </a:p>
          <a:p>
            <a:pPr marL="0" indent="0" algn="just">
              <a:buNone/>
            </a:pPr>
            <a:r>
              <a:rPr lang="ar-IQ" sz="2000" b="1" dirty="0"/>
              <a:t>لم يتفق ديفيد هيوم مع رؤية التجاريين في أهمية الصادرات من السلع والخدمات اذ كان يرى ان للاستيرادات منافع أيضا تكمن في زيادة العرض  السلعي في داخل البلد وما ينجم عنه من اشباع حاجات المجتمع من البضائع بأسعار منخفضة .</a:t>
            </a:r>
          </a:p>
          <a:p>
            <a:pPr marL="0" indent="0" algn="just">
              <a:buNone/>
            </a:pPr>
            <a:r>
              <a:rPr lang="ar-IQ" sz="2000" b="1" dirty="0"/>
              <a:t>لقد بين هيوم نظريته في التوازن التلقائي من خلال </a:t>
            </a:r>
            <a:r>
              <a:rPr lang="ar-IQ" sz="2000" b="1" dirty="0" err="1"/>
              <a:t>توايحم</a:t>
            </a:r>
            <a:r>
              <a:rPr lang="ar-IQ" sz="2000" b="1" dirty="0"/>
              <a:t> انم لن يبقى داخل البلد من النقود الا تلك الكمية التي يحتاجها المجتمع اما اذا كانت تلك الكمية اكبر من حاجة الاقتصاد او المجتمع فان سوف يتسرب الى تلك الأقطار التي تكون فيها حاجة ملحة للنقود والتي يكون مستوى أسعار السلع فيها منخفضا فاذا استورد بلد معين من بلد آخر كمية كبيرة من السلع فأن هذا البلد سوف تقل لديه النقود وبالتالي ترخص عنده الأسعار وبالتالي فانه سوف يعمل على تصدير السلع ويقلل الاستيراد </a:t>
            </a:r>
            <a:r>
              <a:rPr lang="ar-IQ" sz="2000" b="1" dirty="0" smtClean="0"/>
              <a:t>.</a:t>
            </a:r>
          </a:p>
          <a:p>
            <a:pPr marL="0" indent="0" algn="just">
              <a:buNone/>
            </a:pPr>
            <a:r>
              <a:rPr lang="ar-IQ" sz="2000" b="1" dirty="0"/>
              <a:t>ان هذه الميكانيكية العفوية ) التلقائية ( هي التي ستضمن التوازن المستمر لميزان المدفوعات للدول المشاركة بالتجارة الخارجية وتقسيم العمل الدولي .</a:t>
            </a:r>
            <a:endParaRPr lang="ar-IQ" sz="2000" b="1" dirty="0"/>
          </a:p>
        </p:txBody>
      </p:sp>
    </p:spTree>
    <p:extLst>
      <p:ext uri="{BB962C8B-B14F-4D97-AF65-F5344CB8AC3E}">
        <p14:creationId xmlns:p14="http://schemas.microsoft.com/office/powerpoint/2010/main" val="12895372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1203</TotalTime>
  <Words>875</Words>
  <Application>Microsoft Office PowerPoint</Application>
  <PresentationFormat>عرض على الشاشة (3:4)‏</PresentationFormat>
  <Paragraphs>32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رحلة</vt:lpstr>
      <vt:lpstr>   المبحث الثاني الأنماط الثلاثة للنظام الرأسمالي وعلاقتها بتطور العلاقات الاقتصادية الدولية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152</cp:revision>
  <dcterms:created xsi:type="dcterms:W3CDTF">2013-04-17T19:57:04Z</dcterms:created>
  <dcterms:modified xsi:type="dcterms:W3CDTF">2018-12-25T18:52:06Z</dcterms:modified>
</cp:coreProperties>
</file>